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3" r:id="rId1"/>
  </p:sldMasterIdLst>
  <p:notesMasterIdLst>
    <p:notesMasterId r:id="rId50"/>
  </p:notesMasterIdLst>
  <p:sldIdLst>
    <p:sldId id="326" r:id="rId2"/>
    <p:sldId id="296" r:id="rId3"/>
    <p:sldId id="257" r:id="rId4"/>
    <p:sldId id="303" r:id="rId5"/>
    <p:sldId id="258" r:id="rId6"/>
    <p:sldId id="272" r:id="rId7"/>
    <p:sldId id="260" r:id="rId8"/>
    <p:sldId id="261" r:id="rId9"/>
    <p:sldId id="262" r:id="rId10"/>
    <p:sldId id="273" r:id="rId11"/>
    <p:sldId id="266" r:id="rId12"/>
    <p:sldId id="270" r:id="rId13"/>
    <p:sldId id="271" r:id="rId14"/>
    <p:sldId id="305" r:id="rId15"/>
    <p:sldId id="304" r:id="rId16"/>
    <p:sldId id="306" r:id="rId17"/>
    <p:sldId id="307" r:id="rId18"/>
    <p:sldId id="281" r:id="rId19"/>
    <p:sldId id="282" r:id="rId20"/>
    <p:sldId id="308" r:id="rId21"/>
    <p:sldId id="309" r:id="rId22"/>
    <p:sldId id="292" r:id="rId23"/>
    <p:sldId id="310" r:id="rId24"/>
    <p:sldId id="311" r:id="rId25"/>
    <p:sldId id="312" r:id="rId26"/>
    <p:sldId id="293" r:id="rId27"/>
    <p:sldId id="313" r:id="rId28"/>
    <p:sldId id="314" r:id="rId29"/>
    <p:sldId id="268" r:id="rId30"/>
    <p:sldId id="269" r:id="rId31"/>
    <p:sldId id="267" r:id="rId32"/>
    <p:sldId id="298" r:id="rId33"/>
    <p:sldId id="316" r:id="rId34"/>
    <p:sldId id="317" r:id="rId35"/>
    <p:sldId id="299" r:id="rId36"/>
    <p:sldId id="315" r:id="rId37"/>
    <p:sldId id="300" r:id="rId38"/>
    <p:sldId id="318" r:id="rId39"/>
    <p:sldId id="301" r:id="rId40"/>
    <p:sldId id="302" r:id="rId41"/>
    <p:sldId id="319" r:id="rId42"/>
    <p:sldId id="320" r:id="rId43"/>
    <p:sldId id="321" r:id="rId44"/>
    <p:sldId id="322" r:id="rId45"/>
    <p:sldId id="323" r:id="rId46"/>
    <p:sldId id="294" r:id="rId47"/>
    <p:sldId id="324" r:id="rId48"/>
    <p:sldId id="325" r:id="rId4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inha de Sousa" initials="FdS" lastIdx="1" clrIdx="0">
    <p:extLst>
      <p:ext uri="{19B8F6BF-5375-455C-9EA6-DF929625EA0E}">
        <p15:presenceInfo xmlns:p15="http://schemas.microsoft.com/office/powerpoint/2012/main" userId="2c940b7df9449e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8869" autoAdjust="0"/>
  </p:normalViewPr>
  <p:slideViewPr>
    <p:cSldViewPr snapToGrid="0">
      <p:cViewPr>
        <p:scale>
          <a:sx n="70" d="100"/>
          <a:sy n="70" d="100"/>
        </p:scale>
        <p:origin x="141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9BDBE-59CB-4EDC-B99C-C69B3C658301}" type="datetimeFigureOut">
              <a:rPr lang="pt-BR" smtClean="0"/>
              <a:t>21/04/2016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00876-9FE3-4D4D-96BA-0B10C601B0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4654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00876-9FE3-4D4D-96BA-0B10C601B00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703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entidades digitais projetadas para auxiliar o aluno a atingir um determinado objetivo pedagógico e que podem ser reutilizadas em outros contextos para apoiar a aprendizagem”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00876-9FE3-4D4D-96BA-0B10C601B00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5247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8B99-A17D-4E1D-BB0B-67D1381AC551}" type="datetime1">
              <a:rPr lang="pt-BR" smtClean="0"/>
              <a:t>21/04/2016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70292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8B99-A17D-4E1D-BB0B-67D1381AC551}" type="datetime1">
              <a:rPr lang="pt-BR" smtClean="0"/>
              <a:t>21/04/2016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982019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8B99-A17D-4E1D-BB0B-67D1381AC551}" type="datetime1">
              <a:rPr lang="pt-BR" smtClean="0"/>
              <a:t>21/04/2016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001928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8B99-A17D-4E1D-BB0B-67D1381AC551}" type="datetime1">
              <a:rPr lang="pt-BR" smtClean="0"/>
              <a:t>21/04/2016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26705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16752-3A49-4DED-A458-533FF250ADCD}" type="datetime1">
              <a:rPr lang="pt-BR" smtClean="0"/>
              <a:t>21/04/2016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86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DA00-4E86-479F-9465-756E750E2C7A}" type="datetime1">
              <a:rPr lang="pt-BR" smtClean="0"/>
              <a:t>21/04/2016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630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FFEF-7C51-4A89-B41D-DB87D80AB99C}" type="datetime1">
              <a:rPr lang="pt-BR" smtClean="0"/>
              <a:t>21/04/2016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58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8B99-A17D-4E1D-BB0B-67D1381AC551}" type="datetime1">
              <a:rPr lang="pt-BR" smtClean="0"/>
              <a:t>21/04/2016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532253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BB31F-1CF9-4A63-87FE-A0BE9289F539}" type="datetime1">
              <a:rPr lang="pt-BR" smtClean="0"/>
              <a:t>21/04/2016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517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7AFD-A5E2-4174-BC85-B3C41449EF2B}" type="datetime1">
              <a:rPr lang="pt-BR" smtClean="0"/>
              <a:t>21/04/2016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133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B0219-104B-453B-9627-7BD4B22A4025}" type="datetime1">
              <a:rPr lang="pt-BR" smtClean="0"/>
              <a:t>21/04/2016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035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D8B99-A17D-4E1D-BB0B-67D1381AC551}" type="datetime1">
              <a:rPr lang="pt-BR" smtClean="0"/>
              <a:t>21/04/2016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21D6C-D2EB-4035-A5FA-FB33EA0C05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5224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44856" y="2508910"/>
            <a:ext cx="6858000" cy="1266982"/>
          </a:xfrm>
        </p:spPr>
        <p:txBody>
          <a:bodyPr>
            <a:noAutofit/>
          </a:bodyPr>
          <a:lstStyle/>
          <a:p>
            <a:pPr algn="ctr"/>
            <a:r>
              <a:rPr lang="pt-BR" sz="2400" b="1" dirty="0"/>
              <a:t>MOBILE-EDU:  UMA FERRAMENTA PARA SUPORTE APRENDIZAGEM EM MOBILE LEARNING</a:t>
            </a:r>
            <a:endParaRPr lang="pt-BR" sz="2400" dirty="0"/>
          </a:p>
        </p:txBody>
      </p:sp>
      <p:pic>
        <p:nvPicPr>
          <p:cNvPr id="4" name="Picture 2" descr="http://www.fontes.pro.br/artigos/realidadeaumentada/if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69" y="448922"/>
            <a:ext cx="738188" cy="6283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10"/>
          <p:cNvSpPr txBox="1"/>
          <p:nvPr/>
        </p:nvSpPr>
        <p:spPr>
          <a:xfrm>
            <a:off x="1599610" y="301408"/>
            <a:ext cx="7132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Instituto Federal de Educação, Ciência e Tecnologia da Paraíba </a:t>
            </a:r>
          </a:p>
          <a:p>
            <a:pPr algn="ctr"/>
            <a:r>
              <a:rPr lang="pt-BR" i="1" dirty="0"/>
              <a:t>Campus </a:t>
            </a:r>
            <a:r>
              <a:rPr lang="pt-BR" dirty="0"/>
              <a:t>Cajazeiras</a:t>
            </a:r>
          </a:p>
          <a:p>
            <a:pPr algn="ctr"/>
            <a:r>
              <a:rPr lang="pt-BR" dirty="0"/>
              <a:t>Curso Superior de Tecnologia em Análise e Desenvolvimento de Sistemas</a:t>
            </a:r>
          </a:p>
          <a:p>
            <a:endParaRPr lang="pt-BR" i="1" dirty="0"/>
          </a:p>
        </p:txBody>
      </p:sp>
      <p:sp>
        <p:nvSpPr>
          <p:cNvPr id="6" name="Retângulo 5"/>
          <p:cNvSpPr/>
          <p:nvPr/>
        </p:nvSpPr>
        <p:spPr>
          <a:xfrm>
            <a:off x="1872702" y="5060064"/>
            <a:ext cx="5602309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/>
              <a:t>Aluna:</a:t>
            </a:r>
            <a:r>
              <a:rPr lang="pt-BR" dirty="0"/>
              <a:t> Fátima Ferreira de Sousa</a:t>
            </a:r>
          </a:p>
          <a:p>
            <a:pPr algn="ctr"/>
            <a:r>
              <a:rPr lang="pt-BR" b="1" dirty="0"/>
              <a:t>Orientador: </a:t>
            </a:r>
            <a:r>
              <a:rPr lang="pt-BR" dirty="0"/>
              <a:t>Prof. Esp. Janderson Ferreira Dutra</a:t>
            </a:r>
          </a:p>
        </p:txBody>
      </p:sp>
    </p:spTree>
    <p:extLst>
      <p:ext uri="{BB962C8B-B14F-4D97-AF65-F5344CB8AC3E}">
        <p14:creationId xmlns:p14="http://schemas.microsoft.com/office/powerpoint/2010/main" val="180797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5771" y="2696202"/>
            <a:ext cx="7886700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Metodologia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10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321" y="4021765"/>
            <a:ext cx="27241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9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6366" y="609600"/>
            <a:ext cx="8242813" cy="891662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chemeClr val="tx1"/>
                </a:solidFill>
              </a:rPr>
              <a:t>Metodologia de Desenvolvimento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0000" y="1815921"/>
            <a:ext cx="7675350" cy="4361042"/>
          </a:xfrm>
        </p:spPr>
        <p:txBody>
          <a:bodyPr/>
          <a:lstStyle/>
          <a:p>
            <a:pPr marL="0" indent="0" algn="just">
              <a:buNone/>
            </a:pPr>
            <a:endParaRPr lang="pt-BR" i="1" dirty="0"/>
          </a:p>
          <a:p>
            <a:pPr algn="just"/>
            <a:r>
              <a:rPr lang="pt-BR" sz="2400" dirty="0"/>
              <a:t>A metodologia de desenvolvimento utilizada neste trabalho se fundamenta na pesquisa descritiva e exploratória com estudo de caso. </a:t>
            </a:r>
          </a:p>
          <a:p>
            <a:pPr algn="just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11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414" y="5304649"/>
            <a:ext cx="1017766" cy="11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3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3184" y="609600"/>
            <a:ext cx="7997780" cy="1320800"/>
          </a:xfrm>
        </p:spPr>
        <p:txBody>
          <a:bodyPr>
            <a:normAutofit/>
          </a:bodyPr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Metodologia de Desenvolvimento (5) – </a:t>
            </a:r>
            <a:r>
              <a:rPr lang="pt-BR" sz="3200" dirty="0">
                <a:solidFill>
                  <a:schemeClr val="tx1"/>
                </a:solidFill>
              </a:rPr>
              <a:t>Processo de Desenvolvimento</a:t>
            </a:r>
            <a:endParaRPr lang="pt-BR" sz="3600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598" y="2160590"/>
            <a:ext cx="7091967" cy="3880773"/>
          </a:xfrm>
        </p:spPr>
        <p:txBody>
          <a:bodyPr/>
          <a:lstStyle/>
          <a:p>
            <a:pPr algn="just"/>
            <a:endParaRPr lang="pt-BR" b="1" dirty="0"/>
          </a:p>
          <a:p>
            <a:pPr algn="just"/>
            <a:r>
              <a:rPr lang="pt-BR" sz="2800" b="1" i="1" dirty="0" err="1"/>
              <a:t>easYProcess</a:t>
            </a:r>
            <a:r>
              <a:rPr lang="pt-BR" sz="2800" b="1" i="1" dirty="0"/>
              <a:t> – YP</a:t>
            </a:r>
          </a:p>
          <a:p>
            <a:pPr lvl="1" algn="just"/>
            <a:r>
              <a:rPr lang="pt-BR" dirty="0"/>
              <a:t>Metodologia de desenvolvimento de software ágil criada pelo grupo PET UFCG.</a:t>
            </a:r>
          </a:p>
          <a:p>
            <a:pPr lvl="1" algn="just"/>
            <a:endParaRPr lang="pt-BR" dirty="0"/>
          </a:p>
          <a:p>
            <a:pPr lvl="1" algn="just"/>
            <a:r>
              <a:rPr lang="pt-BR" dirty="0"/>
              <a:t>Simples e eficiente;</a:t>
            </a:r>
          </a:p>
          <a:p>
            <a:pPr lvl="1" algn="just"/>
            <a:endParaRPr lang="pt-BR" dirty="0"/>
          </a:p>
          <a:p>
            <a:pPr lvl="1" algn="just"/>
            <a:r>
              <a:rPr lang="pt-BR" dirty="0"/>
              <a:t>Auxilia na gerência e no desenvolvimento de aplicações de pequeno e médio porte.</a:t>
            </a:r>
          </a:p>
          <a:p>
            <a:pPr lvl="1" algn="just"/>
            <a:endParaRPr lang="pt-BR" dirty="0"/>
          </a:p>
          <a:p>
            <a:pPr lvl="1" algn="just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12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934" y="5328732"/>
            <a:ext cx="1425261" cy="142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5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166" y="2657565"/>
            <a:ext cx="7886700" cy="1325563"/>
          </a:xfrm>
        </p:spPr>
        <p:txBody>
          <a:bodyPr>
            <a:normAutofit/>
          </a:bodyPr>
          <a:lstStyle/>
          <a:p>
            <a:pPr lvl="0" algn="ctr"/>
            <a:r>
              <a:rPr lang="pt-BR" sz="4000" b="1" dirty="0">
                <a:solidFill>
                  <a:schemeClr val="tx1"/>
                </a:solidFill>
              </a:rPr>
              <a:t>Mobile-Edu</a:t>
            </a:r>
            <a:endParaRPr lang="pt-BR" sz="4000" dirty="0">
              <a:solidFill>
                <a:schemeClr val="tx1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13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630" y="4515051"/>
            <a:ext cx="22193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7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Trabalhos Relacionados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sz="2800" b="1" dirty="0"/>
          </a:p>
          <a:p>
            <a:r>
              <a:rPr lang="pt-BR" sz="2800" b="1" dirty="0" err="1"/>
              <a:t>Edmodo</a:t>
            </a:r>
            <a:endParaRPr lang="pt-BR" sz="2800" b="1" dirty="0"/>
          </a:p>
          <a:p>
            <a:endParaRPr lang="pt-BR" sz="2800" b="1" dirty="0"/>
          </a:p>
          <a:p>
            <a:r>
              <a:rPr lang="pt-BR" sz="2800" b="1" dirty="0" err="1"/>
              <a:t>Remind</a:t>
            </a:r>
            <a:r>
              <a:rPr lang="pt-BR" sz="2800" b="1" dirty="0"/>
              <a:t> </a:t>
            </a:r>
          </a:p>
          <a:p>
            <a:endParaRPr lang="pt-BR" sz="2800" b="1" dirty="0"/>
          </a:p>
          <a:p>
            <a:r>
              <a:rPr lang="pt-BR" sz="2800" b="1" dirty="0" err="1"/>
              <a:t>Schoology</a:t>
            </a:r>
            <a:endParaRPr lang="pt-BR" sz="2800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121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Trabalhos Relacionados (1)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15</a:t>
            </a:fld>
            <a:endParaRPr lang="pt-BR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208556"/>
              </p:ext>
            </p:extLst>
          </p:nvPr>
        </p:nvGraphicFramePr>
        <p:xfrm>
          <a:off x="628648" y="1828799"/>
          <a:ext cx="7886701" cy="42572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63234">
                  <a:extLst>
                    <a:ext uri="{9D8B030D-6E8A-4147-A177-3AD203B41FA5}">
                      <a16:colId xmlns:a16="http://schemas.microsoft.com/office/drawing/2014/main" val="1252238393"/>
                    </a:ext>
                  </a:extLst>
                </a:gridCol>
                <a:gridCol w="878235">
                  <a:extLst>
                    <a:ext uri="{9D8B030D-6E8A-4147-A177-3AD203B41FA5}">
                      <a16:colId xmlns:a16="http://schemas.microsoft.com/office/drawing/2014/main" val="3369471951"/>
                    </a:ext>
                  </a:extLst>
                </a:gridCol>
                <a:gridCol w="1565851">
                  <a:extLst>
                    <a:ext uri="{9D8B030D-6E8A-4147-A177-3AD203B41FA5}">
                      <a16:colId xmlns:a16="http://schemas.microsoft.com/office/drawing/2014/main" val="3857717670"/>
                    </a:ext>
                  </a:extLst>
                </a:gridCol>
                <a:gridCol w="1650280">
                  <a:extLst>
                    <a:ext uri="{9D8B030D-6E8A-4147-A177-3AD203B41FA5}">
                      <a16:colId xmlns:a16="http://schemas.microsoft.com/office/drawing/2014/main" val="2056841000"/>
                    </a:ext>
                  </a:extLst>
                </a:gridCol>
                <a:gridCol w="1329101">
                  <a:extLst>
                    <a:ext uri="{9D8B030D-6E8A-4147-A177-3AD203B41FA5}">
                      <a16:colId xmlns:a16="http://schemas.microsoft.com/office/drawing/2014/main" val="3227510560"/>
                    </a:ext>
                  </a:extLst>
                </a:gridCol>
              </a:tblGrid>
              <a:tr h="5108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Edmodo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Remind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Schoology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Mobile-Edu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8888287"/>
                  </a:ext>
                </a:extLst>
              </a:tr>
              <a:tr h="46829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Criação de grupos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X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X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X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X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2639993"/>
                  </a:ext>
                </a:extLst>
              </a:tr>
              <a:tr h="46829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Disponibilizar testes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 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X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X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X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1440392"/>
                  </a:ext>
                </a:extLst>
              </a:tr>
              <a:tr h="46829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Correção automática de testes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 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 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X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X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4468543"/>
                  </a:ext>
                </a:extLst>
              </a:tr>
              <a:tr h="46829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Criar tópicos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X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4958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   X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X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X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6619321"/>
                  </a:ext>
                </a:extLst>
              </a:tr>
              <a:tr h="46829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Comentar tópicos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 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 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 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X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0347873"/>
                  </a:ext>
                </a:extLst>
              </a:tr>
              <a:tr h="46829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Registrar faltas dos alunos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 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 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X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X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7629220"/>
                  </a:ext>
                </a:extLst>
              </a:tr>
              <a:tr h="46829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Multiplataforma 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 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 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 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X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5787619"/>
                  </a:ext>
                </a:extLst>
              </a:tr>
              <a:tr h="46829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Suporte a envio de arquivos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X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 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X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X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9728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3770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Contextualização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44" y="1736924"/>
            <a:ext cx="7811206" cy="4393803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7754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Requisitos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pt-BR" dirty="0"/>
              <a:t> Permitir ao professor manter grupos de discussão;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pt-BR" dirty="0"/>
          </a:p>
          <a:p>
            <a:pPr algn="just">
              <a:buFont typeface="Wingdings" panose="05000000000000000000" pitchFamily="2" charset="2"/>
              <a:buChar char="ü"/>
            </a:pPr>
            <a:r>
              <a:rPr lang="pt-BR" dirty="0"/>
              <a:t> Criar e enviar Testes a um grupo de alunos;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pt-BR" dirty="0"/>
          </a:p>
          <a:p>
            <a:pPr algn="just">
              <a:buFont typeface="Wingdings" panose="05000000000000000000" pitchFamily="2" charset="2"/>
              <a:buChar char="ü"/>
            </a:pPr>
            <a:r>
              <a:rPr lang="pt-BR" dirty="0"/>
              <a:t> Criar e comentar tópicos;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pt-BR" dirty="0"/>
          </a:p>
          <a:p>
            <a:pPr algn="just">
              <a:buFont typeface="Wingdings" panose="05000000000000000000" pitchFamily="2" charset="2"/>
              <a:buChar char="ü"/>
            </a:pPr>
            <a:r>
              <a:rPr lang="pt-BR" dirty="0"/>
              <a:t> Disponibilizar arquivos para download;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pt-BR" dirty="0"/>
          </a:p>
          <a:p>
            <a:pPr algn="just">
              <a:buFont typeface="Wingdings" panose="05000000000000000000" pitchFamily="2" charset="2"/>
              <a:buChar char="ü"/>
            </a:pPr>
            <a:r>
              <a:rPr lang="pt-BR" dirty="0"/>
              <a:t> Permitir ao aluno responder um teste disponibilizado por um professor;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pt-BR" dirty="0"/>
          </a:p>
          <a:p>
            <a:pPr algn="just">
              <a:buFont typeface="Wingdings" panose="05000000000000000000" pitchFamily="2" charset="2"/>
              <a:buChar char="ü"/>
            </a:pPr>
            <a:r>
              <a:rPr lang="pt-BR" dirty="0"/>
              <a:t> Permitir ao aluno participar de um grupo;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8346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9093" y="609600"/>
            <a:ext cx="7070501" cy="1320800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Apresentação do sistema - Especificação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599" y="2160590"/>
            <a:ext cx="7169240" cy="3880773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pt-BR" dirty="0"/>
              <a:t>A implementação do sistema será dividida 4 em releases. </a:t>
            </a:r>
          </a:p>
          <a:p>
            <a:pPr marL="0" indent="0" algn="just">
              <a:buNone/>
            </a:pPr>
            <a:endParaRPr lang="pt-BR" dirty="0"/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BR" dirty="0"/>
              <a:t> O primeiro release contemplara o desenvolvimento do modulo de testes, e incluirá o desenvolvimento dos requisitos funcionais:  RF01, RF02, RF03, RF04, RF05, RF06, RF14, RF15, RF16, RF17.</a:t>
            </a:r>
          </a:p>
          <a:p>
            <a:pPr lvl="1" algn="just">
              <a:buFont typeface="Wingdings" panose="05000000000000000000" pitchFamily="2" charset="2"/>
              <a:buChar char="ü"/>
            </a:pPr>
            <a:endParaRPr lang="pt-BR" sz="2400" dirty="0"/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BR" dirty="0"/>
              <a:t>O segundo release contemplara o desenvolvimento de módulo de transferência de arquivos, e incluirá o desenvolvimento dos requisitos funcionais: RF08, RF09, RF20. </a:t>
            </a:r>
          </a:p>
          <a:p>
            <a:pPr lvl="1" algn="just">
              <a:buFont typeface="Wingdings" panose="05000000000000000000" pitchFamily="2" charset="2"/>
              <a:buChar char="ü"/>
            </a:pPr>
            <a:endParaRPr lang="pt-BR" dirty="0"/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BR" dirty="0"/>
              <a:t>O terceiro release contemplara o desenvolvimento de módulo de criação de grupos de discussões e incluirá o desenvolvimento dos requisitos funcionais: RF07, RF10, RF11, RF12, RF13, RF18, RF19.</a:t>
            </a:r>
          </a:p>
          <a:p>
            <a:pPr lvl="1" algn="just">
              <a:buFont typeface="Wingdings" panose="05000000000000000000" pitchFamily="2" charset="2"/>
              <a:buChar char="ü"/>
            </a:pPr>
            <a:endParaRPr lang="pt-BR" dirty="0"/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BR" dirty="0"/>
              <a:t>O quarto release contemplara o desenvolvimento do módulo de criação de turmas e incluirá o desenvolvimento dos requisitos funcionais: RF21, RF22, RF23, RF24, RF25, RF26, RF27, RF28, RF29, RF30, RF31, RF32.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18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986" y="80830"/>
            <a:ext cx="1401519" cy="244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7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Arquitetura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598" y="2160590"/>
            <a:ext cx="7001815" cy="3880773"/>
          </a:xfrm>
        </p:spPr>
        <p:txBody>
          <a:bodyPr>
            <a:normAutofit/>
          </a:bodyPr>
          <a:lstStyle/>
          <a:p>
            <a:pPr algn="just"/>
            <a:endParaRPr lang="pt-BR" dirty="0"/>
          </a:p>
          <a:p>
            <a:pPr algn="just"/>
            <a:r>
              <a:rPr lang="pt-BR" dirty="0"/>
              <a:t>Visão de Tecnologias</a:t>
            </a:r>
          </a:p>
          <a:p>
            <a:pPr lvl="1" algn="just"/>
            <a:r>
              <a:rPr lang="pt-BR" dirty="0"/>
              <a:t>Apresenta as tecnologias utilizadas na implementação do sistema em um modelo de arquitetura em três camadas</a:t>
            </a:r>
          </a:p>
          <a:p>
            <a:pPr lvl="1" algn="just"/>
            <a:endParaRPr lang="pt-BR" dirty="0"/>
          </a:p>
          <a:p>
            <a:pPr algn="just"/>
            <a:r>
              <a:rPr lang="pt-BR" dirty="0"/>
              <a:t>Visão de Componentes</a:t>
            </a:r>
          </a:p>
          <a:p>
            <a:pPr lvl="1" algn="just"/>
            <a:r>
              <a:rPr lang="pt-BR" dirty="0"/>
              <a:t>Apresenta as partes do sistema organizada em módulos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19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073" y="4203195"/>
            <a:ext cx="2037277" cy="18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Roteiro da apresentação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2</a:t>
            </a:fld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/>
        </p:nvSpPr>
        <p:spPr>
          <a:xfrm>
            <a:off x="650650" y="1593175"/>
            <a:ext cx="4977418" cy="4470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Introdução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Justificativa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Motivação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Objetivo Geral e Específicos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Fundamentação Teórica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Metodologia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Mobile-Edu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Considerações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Trabalhos Futuros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67" y="3828245"/>
            <a:ext cx="1974941" cy="207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2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Arquitetura – Visão de Tecnologias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40" y="1897039"/>
            <a:ext cx="7375160" cy="4099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624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Arquitetura – Visão de Componentes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98" y="1897039"/>
            <a:ext cx="6572443" cy="4099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305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8084025" cy="652530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Desenvolvimento – Modelo de Casos de Uso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599" y="1930400"/>
            <a:ext cx="7411156" cy="4110963"/>
          </a:xfrm>
        </p:spPr>
        <p:txBody>
          <a:bodyPr/>
          <a:lstStyle/>
          <a:p>
            <a:pPr algn="just"/>
            <a:endParaRPr lang="pt-BR" sz="2800" dirty="0"/>
          </a:p>
          <a:p>
            <a:pPr algn="just"/>
            <a:endParaRPr lang="pt-BR" sz="280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22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112" y="1577118"/>
            <a:ext cx="4858997" cy="4328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61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8084025" cy="652530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Análise de Projeto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599" y="1930400"/>
            <a:ext cx="7411156" cy="4110963"/>
          </a:xfrm>
        </p:spPr>
        <p:txBody>
          <a:bodyPr/>
          <a:lstStyle/>
          <a:p>
            <a:pPr algn="just"/>
            <a:r>
              <a:rPr lang="pt-BR" sz="2800" dirty="0"/>
              <a:t> Para representação da modelagem do sistema foram escolhidos os seguintes diagramas:</a:t>
            </a:r>
          </a:p>
          <a:p>
            <a:pPr algn="just"/>
            <a:endParaRPr lang="pt-BR" sz="2800" dirty="0"/>
          </a:p>
          <a:p>
            <a:pPr lvl="1" algn="just"/>
            <a:r>
              <a:rPr lang="pt-BR" sz="2400" dirty="0"/>
              <a:t> Diagrama de classes </a:t>
            </a:r>
          </a:p>
          <a:p>
            <a:pPr lvl="1" algn="just"/>
            <a:r>
              <a:rPr lang="pt-BR" sz="2400" dirty="0"/>
              <a:t> Diagrama de Sequência.</a:t>
            </a:r>
          </a:p>
          <a:p>
            <a:pPr algn="just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23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038" y="3879760"/>
            <a:ext cx="2070717" cy="207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5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8084025" cy="652530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Análise de Projeto (1)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599" y="1930400"/>
            <a:ext cx="7411156" cy="4110963"/>
          </a:xfrm>
        </p:spPr>
        <p:txBody>
          <a:bodyPr/>
          <a:lstStyle/>
          <a:p>
            <a:pPr algn="just"/>
            <a:r>
              <a:rPr lang="pt-BR" sz="2800" dirty="0"/>
              <a:t>Diagrama de </a:t>
            </a:r>
          </a:p>
          <a:p>
            <a:pPr marL="0" indent="0" algn="just">
              <a:buNone/>
            </a:pPr>
            <a:r>
              <a:rPr lang="pt-BR" sz="2800" dirty="0"/>
              <a:t>Classes</a:t>
            </a:r>
            <a:endParaRPr lang="pt-BR" sz="2400" dirty="0"/>
          </a:p>
          <a:p>
            <a:pPr algn="just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24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06" y="1345440"/>
            <a:ext cx="4927600" cy="492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138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8084025" cy="652530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Análise de Projeto (1)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598" y="1577118"/>
            <a:ext cx="8084025" cy="4464245"/>
          </a:xfrm>
        </p:spPr>
        <p:txBody>
          <a:bodyPr/>
          <a:lstStyle/>
          <a:p>
            <a:pPr algn="just"/>
            <a:r>
              <a:rPr lang="pt-BR" sz="2800" dirty="0"/>
              <a:t>Diagrama de Sequência</a:t>
            </a:r>
            <a:endParaRPr lang="pt-BR" sz="2400" dirty="0"/>
          </a:p>
          <a:p>
            <a:pPr algn="just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25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674962"/>
            <a:ext cx="8038531" cy="3366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971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426818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chemeClr val="tx1"/>
                </a:solidFill>
              </a:rPr>
              <a:t>Desenvolvimento (3)</a:t>
            </a:r>
            <a:br>
              <a:rPr lang="pt-BR" sz="4000" dirty="0">
                <a:solidFill>
                  <a:schemeClr val="tx1"/>
                </a:solidFill>
              </a:rPr>
            </a:br>
            <a:r>
              <a:rPr lang="pt-BR" sz="4000" dirty="0">
                <a:solidFill>
                  <a:schemeClr val="tx1"/>
                </a:solidFill>
              </a:rPr>
              <a:t>Projeto de Banco de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lvl="1" algn="just"/>
            <a:r>
              <a:rPr lang="pt-BR" sz="3200" dirty="0"/>
              <a:t> </a:t>
            </a:r>
            <a:r>
              <a:rPr lang="pt-BR" sz="2400" dirty="0"/>
              <a:t>Diagrama Entidade-Relacionamento;</a:t>
            </a:r>
          </a:p>
          <a:p>
            <a:pPr lvl="1" algn="just"/>
            <a:r>
              <a:rPr lang="pt-BR" sz="2400" dirty="0"/>
              <a:t> Diagrama Lógico de Dados;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26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104" y="4613302"/>
            <a:ext cx="1563661" cy="15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504825"/>
            <a:ext cx="7426818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chemeClr val="tx1"/>
                </a:solidFill>
              </a:rPr>
              <a:t>Desenvolvimento (3)</a:t>
            </a:r>
            <a:br>
              <a:rPr lang="pt-BR" sz="4000" dirty="0">
                <a:solidFill>
                  <a:schemeClr val="tx1"/>
                </a:solidFill>
              </a:rPr>
            </a:br>
            <a:r>
              <a:rPr lang="pt-BR" sz="4000" dirty="0">
                <a:solidFill>
                  <a:schemeClr val="tx1"/>
                </a:solidFill>
              </a:rPr>
              <a:t>Projeto de Banco de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/>
            <a:r>
              <a:rPr lang="pt-BR" dirty="0"/>
              <a:t> </a:t>
            </a:r>
            <a:r>
              <a:rPr lang="pt-BR" sz="2400" dirty="0"/>
              <a:t>Diagrama Entidade-Relacionamento;</a:t>
            </a:r>
          </a:p>
          <a:p>
            <a:pPr marL="342900" lvl="1" indent="0" algn="just">
              <a:buNone/>
            </a:pPr>
            <a:endParaRPr lang="pt-BR" sz="240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27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319994"/>
            <a:ext cx="8092269" cy="392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077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504825"/>
            <a:ext cx="7426818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chemeClr val="tx1"/>
                </a:solidFill>
              </a:rPr>
              <a:t>Desenvolvimento (3)</a:t>
            </a:r>
            <a:br>
              <a:rPr lang="pt-BR" sz="4000" dirty="0">
                <a:solidFill>
                  <a:schemeClr val="tx1"/>
                </a:solidFill>
              </a:rPr>
            </a:br>
            <a:r>
              <a:rPr lang="pt-BR" sz="4000" dirty="0">
                <a:solidFill>
                  <a:schemeClr val="tx1"/>
                </a:solidFill>
              </a:rPr>
              <a:t>Projeto de Banco de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/>
            <a:r>
              <a:rPr lang="pt-BR" dirty="0"/>
              <a:t> </a:t>
            </a:r>
            <a:r>
              <a:rPr lang="pt-BR" sz="2400" dirty="0"/>
              <a:t>Diagrama Lógico de Dados;</a:t>
            </a:r>
          </a:p>
          <a:p>
            <a:pPr marL="342900" lvl="1" indent="0" algn="just">
              <a:buNone/>
            </a:pPr>
            <a:endParaRPr lang="pt-BR" sz="240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28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" y="2319994"/>
            <a:ext cx="8243247" cy="392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544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67425" y="609600"/>
            <a:ext cx="8100811" cy="1280454"/>
          </a:xfrm>
        </p:spPr>
        <p:txBody>
          <a:bodyPr>
            <a:noAutofit/>
          </a:bodyPr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Metodologia de Desenvolvimento (3) - 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sz="2800" dirty="0">
                <a:solidFill>
                  <a:schemeClr val="tx1"/>
                </a:solidFill>
              </a:rPr>
              <a:t>Ferramentas, Tecnologias e Linguagens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pt-BR" b="1" dirty="0"/>
          </a:p>
          <a:p>
            <a:pPr algn="just"/>
            <a:r>
              <a:rPr lang="pt-BR" sz="2800" b="1" i="1" dirty="0"/>
              <a:t>Linguagens</a:t>
            </a:r>
            <a:endParaRPr lang="pt-BR" b="1" i="1" dirty="0"/>
          </a:p>
          <a:p>
            <a:pPr algn="just"/>
            <a:endParaRPr lang="pt-BR" b="1" dirty="0"/>
          </a:p>
          <a:p>
            <a:pPr lvl="1"/>
            <a:r>
              <a:rPr lang="pt-BR" sz="2400" b="1" dirty="0"/>
              <a:t>Java</a:t>
            </a:r>
          </a:p>
          <a:p>
            <a:pPr lvl="1"/>
            <a:r>
              <a:rPr lang="pt-BR" sz="2400" b="1" dirty="0"/>
              <a:t>JavaScript</a:t>
            </a:r>
          </a:p>
          <a:p>
            <a:pPr lvl="1"/>
            <a:r>
              <a:rPr lang="pt-BR" sz="2400" b="1" dirty="0"/>
              <a:t>AngularJS</a:t>
            </a:r>
          </a:p>
          <a:p>
            <a:pPr lvl="1"/>
            <a:r>
              <a:rPr lang="pt-BR" sz="2400" b="1" dirty="0"/>
              <a:t>Ionic Framework</a:t>
            </a:r>
          </a:p>
          <a:p>
            <a:pPr lvl="1"/>
            <a:endParaRPr lang="pt-BR" sz="2400" dirty="0"/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29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418" y="3938967"/>
            <a:ext cx="2372932" cy="237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Introdução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/>
              <a:t>Computação móvel;</a:t>
            </a:r>
            <a:endParaRPr lang="pt-BR" i="1" dirty="0"/>
          </a:p>
          <a:p>
            <a:pPr algn="just"/>
            <a:endParaRPr lang="pt-BR" i="1" dirty="0"/>
          </a:p>
          <a:p>
            <a:pPr algn="just"/>
            <a:r>
              <a:rPr lang="pt-BR" dirty="0"/>
              <a:t>Educação baseada na mobilidade </a:t>
            </a:r>
          </a:p>
          <a:p>
            <a:pPr lvl="1" algn="just"/>
            <a:r>
              <a:rPr lang="pt-BR" i="1" dirty="0"/>
              <a:t>Mobile Learning;</a:t>
            </a:r>
          </a:p>
          <a:p>
            <a:pPr algn="just"/>
            <a:endParaRPr lang="pt-BR" i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3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164" y="4670168"/>
            <a:ext cx="2281975" cy="198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7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2125" y="609600"/>
            <a:ext cx="7972022" cy="1320800"/>
          </a:xfrm>
        </p:spPr>
        <p:txBody>
          <a:bodyPr>
            <a:noAutofit/>
          </a:bodyPr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Metodologia de Desenvolvimento (4) - 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sz="2800" dirty="0">
                <a:solidFill>
                  <a:schemeClr val="tx1"/>
                </a:solidFill>
              </a:rPr>
              <a:t>Ferramentas, Tecnologias e Linguagens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pt-BR" b="1" dirty="0"/>
          </a:p>
          <a:p>
            <a:pPr algn="just"/>
            <a:r>
              <a:rPr lang="pt-BR" sz="2800" b="1" i="1" dirty="0"/>
              <a:t>Tecnologias</a:t>
            </a:r>
          </a:p>
          <a:p>
            <a:pPr algn="just"/>
            <a:endParaRPr lang="pt-BR" b="1" dirty="0"/>
          </a:p>
          <a:p>
            <a:pPr lvl="1"/>
            <a:r>
              <a:rPr lang="pt-BR" sz="2400" b="1" dirty="0"/>
              <a:t>EJB</a:t>
            </a:r>
            <a:endParaRPr lang="pt-BR" sz="2400" dirty="0"/>
          </a:p>
          <a:p>
            <a:pPr lvl="1"/>
            <a:r>
              <a:rPr lang="pt-BR" sz="2400" b="1" dirty="0"/>
              <a:t>JSF</a:t>
            </a:r>
            <a:endParaRPr lang="pt-BR" sz="2400" dirty="0"/>
          </a:p>
          <a:p>
            <a:pPr lvl="1"/>
            <a:r>
              <a:rPr lang="pt-BR" sz="2400" b="1" dirty="0"/>
              <a:t>JPA</a:t>
            </a:r>
            <a:endParaRPr lang="pt-BR" sz="2400" dirty="0"/>
          </a:p>
          <a:p>
            <a:pPr lvl="1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30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768" y="4125225"/>
            <a:ext cx="2217581" cy="218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1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pt-BR" b="1" i="1" dirty="0"/>
          </a:p>
          <a:p>
            <a:pPr algn="just"/>
            <a:r>
              <a:rPr lang="pt-BR" sz="2800" b="1" i="1" dirty="0"/>
              <a:t>Ferramentas</a:t>
            </a:r>
            <a:endParaRPr lang="pt-BR" b="1" i="1" dirty="0"/>
          </a:p>
          <a:p>
            <a:pPr algn="just"/>
            <a:endParaRPr lang="pt-BR" b="1" dirty="0"/>
          </a:p>
          <a:p>
            <a:pPr lvl="1"/>
            <a:r>
              <a:rPr lang="pt-BR" sz="2400" b="1" dirty="0" err="1"/>
              <a:t>Netbeans</a:t>
            </a:r>
            <a:r>
              <a:rPr lang="pt-BR" sz="2400" b="1" dirty="0"/>
              <a:t> 8.2</a:t>
            </a:r>
          </a:p>
          <a:p>
            <a:pPr lvl="1"/>
            <a:r>
              <a:rPr lang="pt-BR" sz="2400" b="1" dirty="0"/>
              <a:t>SGBD POSTEGRESQL</a:t>
            </a:r>
          </a:p>
          <a:p>
            <a:pPr lvl="1"/>
            <a:r>
              <a:rPr lang="pt-BR" sz="24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PGAdminIII</a:t>
            </a:r>
            <a:endParaRPr lang="pt-BR" sz="2400" b="1" dirty="0"/>
          </a:p>
          <a:p>
            <a:pPr lvl="1"/>
            <a:r>
              <a:rPr lang="pt-BR" sz="2400" b="1" dirty="0" err="1"/>
              <a:t>BrModelo</a:t>
            </a:r>
            <a:endParaRPr lang="pt-BR" sz="2400" b="1" dirty="0"/>
          </a:p>
          <a:p>
            <a:pPr lvl="1"/>
            <a:r>
              <a:rPr lang="pt-BR" sz="2400" b="1" dirty="0" err="1"/>
              <a:t>Astah</a:t>
            </a:r>
            <a:r>
              <a:rPr lang="pt-BR" sz="2400" b="1" dirty="0"/>
              <a:t> </a:t>
            </a:r>
          </a:p>
          <a:p>
            <a:pPr lvl="1"/>
            <a:r>
              <a:rPr lang="pt-BR" sz="2400" b="1" dirty="0" err="1"/>
              <a:t>Git</a:t>
            </a:r>
            <a:endParaRPr lang="pt-BR" sz="2400" b="1" dirty="0"/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31</a:t>
            </a:fld>
            <a:endParaRPr lang="pt-BR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6366" y="517526"/>
            <a:ext cx="82813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dirty="0">
                <a:solidFill>
                  <a:schemeClr val="tx1"/>
                </a:solidFill>
              </a:rPr>
              <a:t>Metodologia de Desenvolvimento (2) - </a:t>
            </a:r>
            <a:br>
              <a:rPr lang="pt-BR" sz="3600" dirty="0">
                <a:solidFill>
                  <a:schemeClr val="tx1"/>
                </a:solidFill>
              </a:rPr>
            </a:br>
            <a:r>
              <a:rPr lang="pt-BR" sz="2800" dirty="0">
                <a:solidFill>
                  <a:schemeClr val="tx1"/>
                </a:solidFill>
              </a:rPr>
              <a:t>Ferramentas, Tecnologias e Linguagens</a:t>
            </a:r>
            <a:endParaRPr lang="pt-BR" sz="3600" dirty="0">
              <a:solidFill>
                <a:schemeClr val="tx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160" y="4237149"/>
            <a:ext cx="1939814" cy="193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1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04733" y="2824766"/>
            <a:ext cx="6347714" cy="601014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Aspecto Visual 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32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59" y="4088584"/>
            <a:ext cx="2795787" cy="217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Tela de Cadastro (Professor)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33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46" y="1690689"/>
            <a:ext cx="7723781" cy="43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51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Tela de Cadastro (Aluno)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34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479" y="1690689"/>
            <a:ext cx="2863871" cy="430029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96" y="1690689"/>
            <a:ext cx="30384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97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Tela de Login (Professor)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14662"/>
            <a:ext cx="7787425" cy="3691182"/>
          </a:xfrm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21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Tela de Login (Aluno)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7" y="1800764"/>
            <a:ext cx="2458219" cy="3691182"/>
          </a:xfrm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36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637" y="1800764"/>
            <a:ext cx="2450626" cy="369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5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Tela Inicial (Professor)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5" y="1970873"/>
            <a:ext cx="7787425" cy="3678510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704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Tela Inicial (Aluno)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866" y="1501254"/>
            <a:ext cx="2871315" cy="4162567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38</a:t>
            </a:fld>
            <a:endParaRPr lang="pt-BR"/>
          </a:p>
        </p:txBody>
      </p:sp>
      <p:pic>
        <p:nvPicPr>
          <p:cNvPr id="6" name="Espaço Reservado para Conteú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340" y="1501254"/>
            <a:ext cx="2772147" cy="416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5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787426" cy="1320800"/>
          </a:xfrm>
        </p:spPr>
        <p:txBody>
          <a:bodyPr/>
          <a:lstStyle/>
          <a:p>
            <a:pPr algn="ctr"/>
            <a:r>
              <a:rPr lang="pt-BR" dirty="0"/>
              <a:t>Tela de cadastro de Teste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930400"/>
            <a:ext cx="7787423" cy="3679142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47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Justificativa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pt-BR" dirty="0"/>
          </a:p>
          <a:p>
            <a:pPr algn="just"/>
            <a:r>
              <a:rPr lang="pt-BR" dirty="0"/>
              <a:t>Conectividade;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Mobilidade;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Computação ciente de contexto;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7972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787426" cy="1320800"/>
          </a:xfrm>
        </p:spPr>
        <p:txBody>
          <a:bodyPr/>
          <a:lstStyle/>
          <a:p>
            <a:pPr algn="ctr"/>
            <a:r>
              <a:rPr lang="pt-BR" dirty="0"/>
              <a:t>Tela de perguntas cadastradas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7" y="2120367"/>
            <a:ext cx="7787423" cy="3679771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995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787426" cy="1320800"/>
          </a:xfrm>
        </p:spPr>
        <p:txBody>
          <a:bodyPr/>
          <a:lstStyle/>
          <a:p>
            <a:pPr algn="ctr"/>
            <a:r>
              <a:rPr lang="pt-BR" dirty="0"/>
              <a:t>Tela Inicial do Grupo (Professor)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7" y="1930400"/>
            <a:ext cx="7787423" cy="3658943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309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787426" cy="1320800"/>
          </a:xfrm>
        </p:spPr>
        <p:txBody>
          <a:bodyPr/>
          <a:lstStyle/>
          <a:p>
            <a:pPr algn="ctr"/>
            <a:r>
              <a:rPr lang="pt-BR" dirty="0"/>
              <a:t>Tela Inicial do Grupo (Aluno)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231" y="1930400"/>
            <a:ext cx="2673732" cy="3883546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42</a:t>
            </a:fld>
            <a:endParaRPr lang="pt-BR"/>
          </a:p>
        </p:txBody>
      </p:sp>
      <p:pic>
        <p:nvPicPr>
          <p:cNvPr id="6" name="Espaço Reservado para Conteú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94" y="1930400"/>
            <a:ext cx="2586328" cy="388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3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787426" cy="1320800"/>
          </a:xfrm>
        </p:spPr>
        <p:txBody>
          <a:bodyPr/>
          <a:lstStyle/>
          <a:p>
            <a:pPr algn="ctr"/>
            <a:r>
              <a:rPr lang="pt-BR" dirty="0"/>
              <a:t>Tela de Resolução de Testes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933" y="1930400"/>
            <a:ext cx="2586328" cy="3883546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43</a:t>
            </a:fld>
            <a:endParaRPr lang="pt-BR"/>
          </a:p>
        </p:txBody>
      </p:sp>
      <p:pic>
        <p:nvPicPr>
          <p:cNvPr id="6" name="Espaço Reservado para Conteú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94" y="1930400"/>
            <a:ext cx="2586328" cy="388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2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787426" cy="1320800"/>
          </a:xfrm>
        </p:spPr>
        <p:txBody>
          <a:bodyPr/>
          <a:lstStyle/>
          <a:p>
            <a:pPr algn="ctr"/>
            <a:r>
              <a:rPr lang="pt-BR" dirty="0"/>
              <a:t>Tela de Consulta de Resultados (Aluno)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933" y="1930400"/>
            <a:ext cx="2586328" cy="3883545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44</a:t>
            </a:fld>
            <a:endParaRPr lang="pt-BR"/>
          </a:p>
        </p:txBody>
      </p:sp>
      <p:pic>
        <p:nvPicPr>
          <p:cNvPr id="6" name="Espaço Reservado para Conteú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94" y="1930400"/>
            <a:ext cx="2586327" cy="388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7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787426" cy="1320800"/>
          </a:xfrm>
        </p:spPr>
        <p:txBody>
          <a:bodyPr/>
          <a:lstStyle/>
          <a:p>
            <a:pPr algn="ctr"/>
            <a:r>
              <a:rPr lang="pt-BR" dirty="0"/>
              <a:t>Tela de Consulta de Resultados (Professor)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45</a:t>
            </a:fld>
            <a:endParaRPr lang="pt-BR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52577"/>
            <a:ext cx="7886700" cy="3697433"/>
          </a:xfrm>
        </p:spPr>
      </p:pic>
    </p:spTree>
    <p:extLst>
      <p:ext uri="{BB962C8B-B14F-4D97-AF65-F5344CB8AC3E}">
        <p14:creationId xmlns:p14="http://schemas.microsoft.com/office/powerpoint/2010/main" val="64203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Considerações Finais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598" y="2160590"/>
            <a:ext cx="7529849" cy="3880773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pt-BR" dirty="0"/>
              <a:t> Incentivo ao uso de dispositivos móveis na educação;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pt-BR" dirty="0"/>
          </a:p>
          <a:p>
            <a:pPr algn="just">
              <a:buFont typeface="Wingdings" panose="05000000000000000000" pitchFamily="2" charset="2"/>
              <a:buChar char="ü"/>
            </a:pPr>
            <a:r>
              <a:rPr lang="pt-BR" dirty="0"/>
              <a:t> Incentivo ao M-Learning;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pt-BR" dirty="0"/>
          </a:p>
          <a:p>
            <a:pPr algn="just">
              <a:buFont typeface="Wingdings" panose="05000000000000000000" pitchFamily="2" charset="2"/>
              <a:buChar char="ü"/>
            </a:pPr>
            <a:r>
              <a:rPr lang="pt-BR" dirty="0"/>
              <a:t> Construção de aplicações móveis para uso educacional;</a:t>
            </a:r>
          </a:p>
          <a:p>
            <a:pPr marL="0" indent="0" algn="just">
              <a:buNone/>
            </a:pPr>
            <a:endParaRPr lang="pt-BR" dirty="0"/>
          </a:p>
          <a:p>
            <a:pPr algn="just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20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Projetos Futuros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598" y="2160590"/>
            <a:ext cx="7529849" cy="3880773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pt-BR" dirty="0"/>
              <a:t>Criação de um Chat;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pt-BR" dirty="0"/>
              <a:t>Sala de Aula Virtual;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pt-BR" dirty="0"/>
              <a:t>Permitir a realização de Vídeo-aulas;</a:t>
            </a:r>
          </a:p>
          <a:p>
            <a:pPr algn="just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47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44856" y="2508910"/>
            <a:ext cx="6858000" cy="1266982"/>
          </a:xfrm>
        </p:spPr>
        <p:txBody>
          <a:bodyPr>
            <a:noAutofit/>
          </a:bodyPr>
          <a:lstStyle/>
          <a:p>
            <a:pPr algn="ctr"/>
            <a:r>
              <a:rPr lang="pt-BR" sz="2400" b="1" dirty="0"/>
              <a:t>MOBILE-EDU:  UMA FERRAMENTA PARA SUPORTE APRENDIZAGEM EM MOBILE LEARNING</a:t>
            </a:r>
            <a:endParaRPr lang="pt-BR" sz="2400" dirty="0"/>
          </a:p>
        </p:txBody>
      </p:sp>
      <p:pic>
        <p:nvPicPr>
          <p:cNvPr id="4" name="Picture 2" descr="http://www.fontes.pro.br/artigos/realidadeaumentada/if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69" y="448922"/>
            <a:ext cx="738188" cy="6283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10"/>
          <p:cNvSpPr txBox="1"/>
          <p:nvPr/>
        </p:nvSpPr>
        <p:spPr>
          <a:xfrm>
            <a:off x="1599610" y="301408"/>
            <a:ext cx="7132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Instituto Federal de Educação, Ciência e Tecnologia da Paraíba </a:t>
            </a:r>
          </a:p>
          <a:p>
            <a:pPr algn="ctr"/>
            <a:r>
              <a:rPr lang="pt-BR" i="1" dirty="0"/>
              <a:t>Campus </a:t>
            </a:r>
            <a:r>
              <a:rPr lang="pt-BR" dirty="0"/>
              <a:t>Cajazeiras</a:t>
            </a:r>
          </a:p>
          <a:p>
            <a:pPr algn="ctr"/>
            <a:r>
              <a:rPr lang="pt-BR" dirty="0"/>
              <a:t>Curso Superior de Tecnologia em Análise e Desenvolvimento de Sistemas</a:t>
            </a:r>
          </a:p>
          <a:p>
            <a:endParaRPr lang="pt-BR" i="1" dirty="0"/>
          </a:p>
        </p:txBody>
      </p:sp>
      <p:sp>
        <p:nvSpPr>
          <p:cNvPr id="6" name="Retângulo 5"/>
          <p:cNvSpPr/>
          <p:nvPr/>
        </p:nvSpPr>
        <p:spPr>
          <a:xfrm>
            <a:off x="1872702" y="5060064"/>
            <a:ext cx="5602309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/>
              <a:t>Aluna:</a:t>
            </a:r>
            <a:r>
              <a:rPr lang="pt-BR" dirty="0"/>
              <a:t> Fátima Ferreira de Sousa</a:t>
            </a:r>
          </a:p>
          <a:p>
            <a:pPr algn="ctr"/>
            <a:r>
              <a:rPr lang="pt-BR" b="1" dirty="0"/>
              <a:t>Orientador: </a:t>
            </a:r>
            <a:r>
              <a:rPr lang="pt-BR" dirty="0"/>
              <a:t>Prof. Esp. Janderson Ferreira Dutra</a:t>
            </a:r>
          </a:p>
        </p:txBody>
      </p:sp>
    </p:spTree>
    <p:extLst>
      <p:ext uri="{BB962C8B-B14F-4D97-AF65-F5344CB8AC3E}">
        <p14:creationId xmlns:p14="http://schemas.microsoft.com/office/powerpoint/2010/main" val="362542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Motivação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599" y="2160590"/>
            <a:ext cx="7194998" cy="388077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pt-BR" dirty="0"/>
          </a:p>
          <a:p>
            <a:pPr algn="just"/>
            <a:r>
              <a:rPr lang="pt-BR" dirty="0"/>
              <a:t>Ambientes virtuais de aprendizagem</a:t>
            </a:r>
          </a:p>
          <a:p>
            <a:pPr lvl="1" algn="just"/>
            <a:r>
              <a:rPr lang="pt-BR" dirty="0"/>
              <a:t>Sem mobilidade e contexto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Mecanismos tradicionais de ensino estressantes.</a:t>
            </a:r>
          </a:p>
          <a:p>
            <a:pPr lvl="1" algn="just"/>
            <a:r>
              <a:rPr lang="pt-BR" dirty="0"/>
              <a:t>Educação Mais interativa</a:t>
            </a:r>
          </a:p>
          <a:p>
            <a:pPr lvl="1" algn="just"/>
            <a:endParaRPr lang="pt-BR" dirty="0"/>
          </a:p>
          <a:p>
            <a:pPr algn="just"/>
            <a:r>
              <a:rPr lang="pt-BR" dirty="0"/>
              <a:t>Uso das tecnologias na aprendizagem</a:t>
            </a:r>
          </a:p>
          <a:p>
            <a:pPr lvl="1" algn="just"/>
            <a:r>
              <a:rPr lang="pt-BR" dirty="0"/>
              <a:t>Educação mediada pelo uso do celular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5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482" y="327740"/>
            <a:ext cx="1525251" cy="136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5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2135201"/>
            <a:ext cx="4819114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Objetivos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6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779" y="2797983"/>
            <a:ext cx="3123809" cy="36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3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Objetivos (2)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599" y="1764406"/>
            <a:ext cx="7027574" cy="4276957"/>
          </a:xfrm>
        </p:spPr>
        <p:txBody>
          <a:bodyPr/>
          <a:lstStyle/>
          <a:p>
            <a:pPr lvl="0" algn="just"/>
            <a:r>
              <a:rPr lang="pt-BR" dirty="0"/>
              <a:t>Objetivo Geral</a:t>
            </a:r>
          </a:p>
          <a:p>
            <a:pPr lvl="1" algn="just"/>
            <a:r>
              <a:rPr lang="pt-BR" sz="2100" dirty="0"/>
              <a:t>Desenvolver um aplicativo que auxilie no processo de ensino-aprendizagem agregado a mobilidade dos dispositivos móveis apoiados pelo </a:t>
            </a:r>
            <a:r>
              <a:rPr lang="pt-BR" sz="2100" i="1" dirty="0"/>
              <a:t>M-Learning</a:t>
            </a:r>
            <a:r>
              <a:rPr lang="pt-BR" sz="2100" dirty="0"/>
              <a:t>.</a:t>
            </a:r>
            <a:endParaRPr lang="pt-BR" sz="1700" dirty="0"/>
          </a:p>
          <a:p>
            <a:pPr algn="just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7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62" y="4665023"/>
            <a:ext cx="1852937" cy="18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6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Objetivos (3)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598" y="1609860"/>
            <a:ext cx="7349545" cy="4431504"/>
          </a:xfrm>
        </p:spPr>
        <p:txBody>
          <a:bodyPr>
            <a:noAutofit/>
          </a:bodyPr>
          <a:lstStyle/>
          <a:p>
            <a:pPr lvl="0" algn="just"/>
            <a:r>
              <a:rPr lang="pt-BR" sz="2000" dirty="0"/>
              <a:t>Objetivo Específicos</a:t>
            </a:r>
          </a:p>
          <a:p>
            <a:pPr marL="0" lvl="0" indent="0" algn="just">
              <a:buNone/>
            </a:pPr>
            <a:endParaRPr lang="pt-BR" sz="2000" dirty="0"/>
          </a:p>
          <a:p>
            <a:pPr lvl="1" algn="just"/>
            <a:r>
              <a:rPr lang="pt-BR" dirty="0"/>
              <a:t>Apoiar o uso de tecnologia digital na educação por meio do objeto desenvolvido;</a:t>
            </a:r>
          </a:p>
          <a:p>
            <a:pPr lvl="1" algn="just"/>
            <a:r>
              <a:rPr lang="pt-BR" dirty="0"/>
              <a:t>Maximizar os recursos de aprendizagem dos alunos, permitindo aos mesmos contar com apoio de dispositivos computacionais para execução de tarefas, anotações de ideias, consulta e compartilhamento de informações via Internet;</a:t>
            </a:r>
          </a:p>
          <a:p>
            <a:pPr lvl="1" algn="just"/>
            <a:r>
              <a:rPr lang="pt-BR" dirty="0"/>
              <a:t>Prover acesso ao conteúdo didático de forma dinâmica, incremental, fazendo uso de dispositivos móveis, de acordo com a conectividade do dispositivo.</a:t>
            </a:r>
          </a:p>
          <a:p>
            <a:pPr lvl="1" algn="just"/>
            <a:r>
              <a:rPr lang="pt-BR" dirty="0"/>
              <a:t>Expandir a aprendizagem fora do ambiente escolar.</a:t>
            </a:r>
          </a:p>
          <a:p>
            <a:pPr lvl="1" algn="just"/>
            <a:r>
              <a:rPr lang="pt-BR" dirty="0"/>
              <a:t>Fornecer meios para o desenvolvimento de métodos inovadores de ensino, através dos novos recursos da computação móvel. </a:t>
            </a:r>
          </a:p>
          <a:p>
            <a:pPr lvl="1" algn="just"/>
            <a:r>
              <a:rPr lang="pt-BR" dirty="0"/>
              <a:t>Tornar o processo de aprendizagem mais dinâmico e completo, proporcionando aos alunos um ambiente informal de aprendizagem. </a:t>
            </a:r>
          </a:p>
          <a:p>
            <a:pPr lvl="1" algn="just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8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580" y="208521"/>
            <a:ext cx="1721879" cy="172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2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Fundamentação Teórica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A fundamentação teórica desse trabalho está centrada nos seguintes conceitos:</a:t>
            </a:r>
          </a:p>
          <a:p>
            <a:pPr lvl="1" algn="just"/>
            <a:endParaRPr lang="pt-BR" b="1" dirty="0"/>
          </a:p>
          <a:p>
            <a:pPr lvl="1" algn="just"/>
            <a:r>
              <a:rPr lang="pt-BR" b="1" dirty="0"/>
              <a:t>Computação móvel</a:t>
            </a:r>
            <a:r>
              <a:rPr lang="pt-BR" dirty="0"/>
              <a:t>; </a:t>
            </a:r>
          </a:p>
          <a:p>
            <a:pPr lvl="1" algn="just"/>
            <a:r>
              <a:rPr lang="pt-BR" b="1" dirty="0"/>
              <a:t>Aplicações móveis</a:t>
            </a:r>
          </a:p>
          <a:p>
            <a:pPr lvl="1" algn="just"/>
            <a:r>
              <a:rPr lang="pt-BR" b="1" dirty="0"/>
              <a:t>Web design responsivo</a:t>
            </a:r>
            <a:endParaRPr lang="pt-BR" dirty="0"/>
          </a:p>
          <a:p>
            <a:pPr lvl="1" algn="just"/>
            <a:r>
              <a:rPr lang="pt-BR" b="1" i="1" dirty="0"/>
              <a:t>Mobile Learning;</a:t>
            </a:r>
          </a:p>
          <a:p>
            <a:pPr lvl="1" algn="just"/>
            <a:r>
              <a:rPr lang="pt-BR" b="1" dirty="0"/>
              <a:t>Objetos de aprendizagem</a:t>
            </a:r>
            <a:endParaRPr lang="pt-BR" dirty="0"/>
          </a:p>
          <a:p>
            <a:pPr algn="just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D6C-D2EB-4035-A5FA-FB33EA0C0521}" type="slidenum">
              <a:rPr lang="pt-BR" smtClean="0"/>
              <a:t>9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55" y="4446599"/>
            <a:ext cx="1599395" cy="18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</TotalTime>
  <Words>1042</Words>
  <Application>Microsoft Office PowerPoint</Application>
  <PresentationFormat>Apresentação na tela (4:3)</PresentationFormat>
  <Paragraphs>281</Paragraphs>
  <Slides>48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Times New Roman</vt:lpstr>
      <vt:lpstr>Wingdings</vt:lpstr>
      <vt:lpstr>Tema do Office</vt:lpstr>
      <vt:lpstr>MOBILE-EDU:  UMA FERRAMENTA PARA SUPORTE APRENDIZAGEM EM MOBILE LEARNING</vt:lpstr>
      <vt:lpstr>Roteiro da apresentação</vt:lpstr>
      <vt:lpstr>Introdução</vt:lpstr>
      <vt:lpstr>Justificativa</vt:lpstr>
      <vt:lpstr>Motivação</vt:lpstr>
      <vt:lpstr>Objetivos</vt:lpstr>
      <vt:lpstr>Objetivos (2)</vt:lpstr>
      <vt:lpstr>Objetivos (3)</vt:lpstr>
      <vt:lpstr>Fundamentação Teórica</vt:lpstr>
      <vt:lpstr>Metodologia</vt:lpstr>
      <vt:lpstr>Metodologia de Desenvolvimento</vt:lpstr>
      <vt:lpstr>Metodologia de Desenvolvimento (5) – Processo de Desenvolvimento</vt:lpstr>
      <vt:lpstr>Mobile-Edu</vt:lpstr>
      <vt:lpstr>Trabalhos Relacionados</vt:lpstr>
      <vt:lpstr>Trabalhos Relacionados (1)</vt:lpstr>
      <vt:lpstr>Contextualização</vt:lpstr>
      <vt:lpstr>Requisitos</vt:lpstr>
      <vt:lpstr>Apresentação do sistema - Especificação</vt:lpstr>
      <vt:lpstr>Arquitetura</vt:lpstr>
      <vt:lpstr>Arquitetura – Visão de Tecnologias</vt:lpstr>
      <vt:lpstr>Arquitetura – Visão de Componentes</vt:lpstr>
      <vt:lpstr>Desenvolvimento – Modelo de Casos de Uso</vt:lpstr>
      <vt:lpstr>Análise de Projeto</vt:lpstr>
      <vt:lpstr>Análise de Projeto (1)</vt:lpstr>
      <vt:lpstr>Análise de Projeto (1)</vt:lpstr>
      <vt:lpstr>Desenvolvimento (3) Projeto de Banco de Dados</vt:lpstr>
      <vt:lpstr>Desenvolvimento (3) Projeto de Banco de Dados</vt:lpstr>
      <vt:lpstr>Desenvolvimento (3) Projeto de Banco de Dados</vt:lpstr>
      <vt:lpstr>Metodologia de Desenvolvimento (3) -  Ferramentas, Tecnologias e Linguagens</vt:lpstr>
      <vt:lpstr>Metodologia de Desenvolvimento (4) -  Ferramentas, Tecnologias e Linguagens</vt:lpstr>
      <vt:lpstr>Apresentação do PowerPoint</vt:lpstr>
      <vt:lpstr>Aspecto Visual </vt:lpstr>
      <vt:lpstr>Tela de Cadastro (Professor)</vt:lpstr>
      <vt:lpstr>Tela de Cadastro (Aluno)</vt:lpstr>
      <vt:lpstr>Tela de Login (Professor)</vt:lpstr>
      <vt:lpstr>Tela de Login (Aluno)</vt:lpstr>
      <vt:lpstr>Tela Inicial (Professor)</vt:lpstr>
      <vt:lpstr>Tela Inicial (Aluno)</vt:lpstr>
      <vt:lpstr>Tela de cadastro de Teste</vt:lpstr>
      <vt:lpstr>Tela de perguntas cadastradas</vt:lpstr>
      <vt:lpstr>Tela Inicial do Grupo (Professor)</vt:lpstr>
      <vt:lpstr>Tela Inicial do Grupo (Aluno)</vt:lpstr>
      <vt:lpstr>Tela de Resolução de Testes</vt:lpstr>
      <vt:lpstr>Tela de Consulta de Resultados (Aluno)</vt:lpstr>
      <vt:lpstr>Tela de Consulta de Resultados (Professor)</vt:lpstr>
      <vt:lpstr>Considerações Finais</vt:lpstr>
      <vt:lpstr>Projetos Futuros</vt:lpstr>
      <vt:lpstr>MOBILE-EDU:  UMA FERRAMENTA PARA SUPORTE APRENDIZAGEM EM MOBILE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EDUCAÇÃO  MOBILE – APRENDER  SEMPRE,  EM QUALQUER  LUGAR,  COM  QUALQUER  DISPOSITIVO</dc:title>
  <dc:creator>Fatinha de Sousa</dc:creator>
  <cp:lastModifiedBy>Fatinha de Sousa</cp:lastModifiedBy>
  <cp:revision>124</cp:revision>
  <dcterms:created xsi:type="dcterms:W3CDTF">2015-02-22T11:46:47Z</dcterms:created>
  <dcterms:modified xsi:type="dcterms:W3CDTF">2016-04-21T13:04:31Z</dcterms:modified>
</cp:coreProperties>
</file>